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mp" ContentType="image/bmp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6" r:id="rId7"/>
    <p:sldId id="267" r:id="rId8"/>
    <p:sldId id="274" r:id="rId9"/>
    <p:sldId id="271" r:id="rId10"/>
    <p:sldId id="276" r:id="rId11"/>
    <p:sldId id="273" r:id="rId12"/>
    <p:sldId id="275" r:id="rId13"/>
    <p:sldId id="268" r:id="rId14"/>
    <p:sldId id="27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253A"/>
    <a:srgbClr val="220911"/>
    <a:srgbClr val="401E2A"/>
    <a:srgbClr val="FFFFFF"/>
    <a:srgbClr val="300D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13"/>
    <p:restoredTop sz="94554"/>
  </p:normalViewPr>
  <p:slideViewPr>
    <p:cSldViewPr snapToGrid="0" showGuides="1">
      <p:cViewPr>
        <p:scale>
          <a:sx n="131" d="100"/>
          <a:sy n="131" d="100"/>
        </p:scale>
        <p:origin x="320" y="-7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16/1/23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271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16/1/23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14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D18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857250"/>
            <a:ext cx="1219200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9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16/1/23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542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16/1/23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853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16/1/23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050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16/1/23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96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16/1/23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408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16/1/23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7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16/1/23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600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16/1/23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276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16/1/23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16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16/1/23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274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16/1/23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14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D1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846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16/1/23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14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D18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967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631D3-F9C1-4B5C-AD43-4FFF07E6ADA4}" type="datetimeFigureOut">
              <a:rPr lang="zh-CN" altLang="en-US" smtClean="0"/>
              <a:t>16/1/23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10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b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b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b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14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D1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709770" y="3013501"/>
            <a:ext cx="78152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</a:rPr>
              <a:t>ODL</a:t>
            </a:r>
            <a:r>
              <a:rPr lang="zh-CN" altLang="en-US" sz="4800" dirty="0" smtClean="0">
                <a:solidFill>
                  <a:schemeClr val="bg1"/>
                </a:solidFill>
              </a:rPr>
              <a:t> </a:t>
            </a:r>
            <a:r>
              <a:rPr lang="en-US" altLang="zh-CN" sz="4800" dirty="0" err="1" smtClean="0">
                <a:solidFill>
                  <a:schemeClr val="bg1"/>
                </a:solidFill>
              </a:rPr>
              <a:t>Hackathon</a:t>
            </a:r>
            <a:endParaRPr lang="zh-CN" altLang="en-US" sz="4800" dirty="0" smtClean="0">
              <a:solidFill>
                <a:schemeClr val="bg1"/>
              </a:solidFill>
            </a:endParaRPr>
          </a:p>
          <a:p>
            <a:r>
              <a:rPr lang="zh-CN" altLang="en-US" sz="4800" dirty="0">
                <a:solidFill>
                  <a:schemeClr val="bg1"/>
                </a:solidFill>
              </a:rPr>
              <a:t> </a:t>
            </a:r>
            <a:r>
              <a:rPr lang="zh-CN" altLang="en-US" sz="4800" dirty="0" smtClean="0">
                <a:solidFill>
                  <a:schemeClr val="bg1"/>
                </a:solidFill>
              </a:rPr>
              <a:t>                     </a:t>
            </a:r>
            <a:r>
              <a:rPr lang="en-US" altLang="zh-CN" sz="4800" dirty="0" smtClean="0">
                <a:solidFill>
                  <a:schemeClr val="bg1"/>
                </a:solidFill>
              </a:rPr>
              <a:t>Black-Balancer</a:t>
            </a:r>
            <a:endParaRPr lang="zh-CN" altLang="en-US" sz="4800" dirty="0" smtClean="0">
              <a:solidFill>
                <a:schemeClr val="bg1"/>
              </a:solidFill>
            </a:endParaRPr>
          </a:p>
          <a:p>
            <a:r>
              <a:rPr lang="zh-CN" altLang="en-US" sz="4800" dirty="0" smtClean="0">
                <a:solidFill>
                  <a:schemeClr val="bg1"/>
                </a:solidFill>
              </a:rPr>
              <a:t> 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9770" y="1954425"/>
            <a:ext cx="23658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solidFill>
                  <a:schemeClr val="bg1"/>
                </a:solidFill>
              </a:rPr>
              <a:t>2016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762027" y="3844498"/>
            <a:ext cx="59160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621658" y="4721660"/>
            <a:ext cx="3242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Team15   2016-1-23</a:t>
            </a:r>
          </a:p>
          <a:p>
            <a:r>
              <a:rPr lang="en-US" altLang="zh-CN" sz="2400" dirty="0"/>
              <a:t>	John  Alvin Jason 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2289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mtClean="0">
                <a:solidFill>
                  <a:schemeClr val="bg1"/>
                </a:solidFill>
              </a:rPr>
              <a:t>BLACK</a:t>
            </a:r>
            <a:r>
              <a:rPr lang="zh-CN" altLang="en-US" sz="3200" smtClean="0">
                <a:solidFill>
                  <a:schemeClr val="bg1"/>
                </a:solidFill>
              </a:rPr>
              <a:t> </a:t>
            </a:r>
            <a:r>
              <a:rPr lang="en-US" altLang="zh-CN" sz="3200" smtClean="0">
                <a:solidFill>
                  <a:schemeClr val="bg1"/>
                </a:solidFill>
              </a:rPr>
              <a:t>LIST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25045" r="9722" b="35676"/>
          <a:stretch/>
        </p:blipFill>
        <p:spPr>
          <a:xfrm>
            <a:off x="1942362" y="2425342"/>
            <a:ext cx="8441963" cy="303187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345724" y="2636520"/>
            <a:ext cx="2508216" cy="3124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163344" y="2712720"/>
            <a:ext cx="2508216" cy="64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11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TEST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Load Balance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9" b="28806"/>
          <a:stretch/>
        </p:blipFill>
        <p:spPr>
          <a:xfrm>
            <a:off x="827903" y="1643449"/>
            <a:ext cx="10536194" cy="488092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721316" y="5433060"/>
            <a:ext cx="8749368" cy="3962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892540" y="5234940"/>
            <a:ext cx="1394460" cy="6477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TEST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Load Balance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r="3529" b="37117"/>
          <a:stretch/>
        </p:blipFill>
        <p:spPr>
          <a:xfrm>
            <a:off x="1276864" y="1779373"/>
            <a:ext cx="9638271" cy="4312508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392852" y="5562600"/>
            <a:ext cx="8749368" cy="3962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8663940" y="5379720"/>
            <a:ext cx="1394460" cy="6477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TEST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Load Balance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2" t="22454" r="13020" b="17494"/>
          <a:stretch/>
        </p:blipFill>
        <p:spPr>
          <a:xfrm>
            <a:off x="7118909" y="1514005"/>
            <a:ext cx="3524109" cy="43621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8" t="17232" r="14252" b="18799"/>
          <a:stretch/>
        </p:blipFill>
        <p:spPr>
          <a:xfrm>
            <a:off x="1499014" y="1514006"/>
            <a:ext cx="3792513" cy="4362137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514254" y="3886200"/>
            <a:ext cx="3507326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135692" y="3749040"/>
            <a:ext cx="3507326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1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287025" y="2664105"/>
            <a:ext cx="5707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bg1"/>
                </a:solidFill>
              </a:rPr>
              <a:t>THANK YOU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227925" y="3773060"/>
            <a:ext cx="59160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-2030278" y="20767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625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048" y="924665"/>
            <a:ext cx="4439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</a:rPr>
              <a:t>CONTENTS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82477" y="3869651"/>
            <a:ext cx="5373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+mj-lt"/>
              </a:rPr>
              <a:t>PROPOSE</a:t>
            </a:r>
            <a:r>
              <a:rPr lang="zh-CN" altLang="en-US" sz="32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+mj-lt"/>
              </a:rPr>
              <a:t>APPROACHES</a:t>
            </a:r>
            <a:r>
              <a:rPr lang="zh-CN" altLang="en-US" sz="3200" dirty="0" smtClean="0">
                <a:solidFill>
                  <a:schemeClr val="bg1"/>
                </a:solidFill>
                <a:latin typeface="+mj-lt"/>
              </a:rPr>
              <a:t>  </a:t>
            </a:r>
            <a:endParaRPr lang="zh-CN" alt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82477" y="4654481"/>
            <a:ext cx="5373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+mj-lt"/>
              </a:rPr>
              <a:t>TEST</a:t>
            </a:r>
            <a:r>
              <a:rPr lang="zh-CN" altLang="en-US" sz="32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+mj-lt"/>
              </a:rPr>
              <a:t>&amp;&amp;</a:t>
            </a:r>
            <a:r>
              <a:rPr lang="zh-CN" altLang="en-US" sz="32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+mj-lt"/>
              </a:rPr>
              <a:t>EVALUATION</a:t>
            </a:r>
            <a:r>
              <a:rPr lang="zh-CN" altLang="en-US" sz="3200" dirty="0" smtClean="0">
                <a:solidFill>
                  <a:schemeClr val="bg1"/>
                </a:solidFill>
                <a:latin typeface="+mj-lt"/>
              </a:rPr>
              <a:t> </a:t>
            </a:r>
            <a:endParaRPr lang="zh-CN" alt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82477" y="3084821"/>
            <a:ext cx="5373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+mj-lt"/>
              </a:rPr>
              <a:t>ISSUES</a:t>
            </a:r>
            <a:r>
              <a:rPr lang="zh-CN" altLang="en-US" sz="32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+mj-lt"/>
              </a:rPr>
              <a:t>&amp;&amp;</a:t>
            </a:r>
            <a:r>
              <a:rPr lang="zh-CN" altLang="en-US" sz="32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WHY</a:t>
            </a:r>
            <a:r>
              <a:rPr lang="zh-CN" altLang="en-US" sz="3200" dirty="0" smtClean="0">
                <a:solidFill>
                  <a:schemeClr val="bg1"/>
                </a:solidFill>
              </a:rPr>
              <a:t>  </a:t>
            </a:r>
            <a:r>
              <a:rPr lang="en-US" altLang="zh-CN" sz="3200" dirty="0">
                <a:solidFill>
                  <a:schemeClr val="bg1"/>
                </a:solidFill>
              </a:rPr>
              <a:t>SDN</a:t>
            </a:r>
            <a:endParaRPr lang="zh-CN" altLang="en-US" sz="3200" dirty="0">
              <a:solidFill>
                <a:schemeClr val="bg1"/>
              </a:solidFill>
            </a:endParaRPr>
          </a:p>
          <a:p>
            <a:endParaRPr lang="zh-CN" alt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159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7914" y="-357396"/>
            <a:ext cx="2894886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600" dirty="0" smtClean="0">
                <a:solidFill>
                  <a:schemeClr val="bg1"/>
                </a:solidFill>
              </a:rPr>
              <a:t>1</a:t>
            </a:r>
            <a:endParaRPr lang="zh-CN" altLang="en-US" sz="49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88614" y="4157008"/>
            <a:ext cx="27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</a:rPr>
              <a:t>PART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155800" y="2133600"/>
            <a:ext cx="2737400" cy="350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937429" y="4092998"/>
            <a:ext cx="3948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</a:rPr>
              <a:t>WHY</a:t>
            </a:r>
            <a:r>
              <a:rPr lang="zh-CN" altLang="en-US" sz="4800" dirty="0" smtClean="0">
                <a:solidFill>
                  <a:schemeClr val="bg1"/>
                </a:solidFill>
              </a:rPr>
              <a:t> </a:t>
            </a:r>
            <a:r>
              <a:rPr lang="en-US" altLang="zh-CN" sz="4800" dirty="0" smtClean="0">
                <a:solidFill>
                  <a:schemeClr val="bg1"/>
                </a:solidFill>
              </a:rPr>
              <a:t>SDN</a:t>
            </a:r>
            <a:endParaRPr lang="zh-CN" altLang="en-US" sz="4800" dirty="0" smtClean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37429" y="4821243"/>
            <a:ext cx="5327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zh-CN" altLang="en-US" sz="2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+mj-lt"/>
              </a:rPr>
              <a:t>ODL</a:t>
            </a:r>
            <a:r>
              <a:rPr lang="zh-CN" altLang="en-US" sz="2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+mj-lt"/>
              </a:rPr>
              <a:t>be</a:t>
            </a:r>
            <a:r>
              <a:rPr lang="zh-CN" altLang="en-US" sz="2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+mj-lt"/>
              </a:rPr>
              <a:t>your</a:t>
            </a:r>
            <a:r>
              <a:rPr lang="zh-CN" altLang="en-US" sz="2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+mj-lt"/>
              </a:rPr>
              <a:t>eyes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955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LET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ODL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BE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YOUR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EYES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978964"/>
            <a:ext cx="8128000" cy="3073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-3317" t="-3051" r="3317" b="3051"/>
          <a:stretch/>
        </p:blipFill>
        <p:spPr>
          <a:xfrm>
            <a:off x="917486" y="1807501"/>
            <a:ext cx="8128000" cy="3073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b="27685"/>
          <a:stretch/>
        </p:blipFill>
        <p:spPr>
          <a:xfrm>
            <a:off x="2429062" y="2621922"/>
            <a:ext cx="8128000" cy="305825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97346" y="4249737"/>
            <a:ext cx="654496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dirty="0" smtClean="0">
                <a:solidFill>
                  <a:srgbClr val="00B050"/>
                </a:solidFill>
              </a:rPr>
              <a:t>ODL</a:t>
            </a:r>
            <a:r>
              <a:rPr kumimoji="1" lang="zh-CN" altLang="en-US" sz="6000" dirty="0" smtClean="0">
                <a:solidFill>
                  <a:srgbClr val="00B050"/>
                </a:solidFill>
              </a:rPr>
              <a:t>  </a:t>
            </a:r>
            <a:r>
              <a:rPr kumimoji="1" lang="en-US" altLang="zh-CN" sz="6000" dirty="0" smtClean="0">
                <a:solidFill>
                  <a:srgbClr val="00B050"/>
                </a:solidFill>
              </a:rPr>
              <a:t>Says</a:t>
            </a:r>
            <a:r>
              <a:rPr kumimoji="1" lang="zh-CN" altLang="en-US" sz="6000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sz="6000" dirty="0" smtClean="0">
                <a:solidFill>
                  <a:srgbClr val="00B050"/>
                </a:solidFill>
              </a:rPr>
              <a:t>:</a:t>
            </a:r>
            <a:r>
              <a:rPr kumimoji="1" lang="zh-CN" altLang="en-US" sz="6000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sz="6000" dirty="0" smtClean="0">
                <a:solidFill>
                  <a:srgbClr val="00B050"/>
                </a:solidFill>
              </a:rPr>
              <a:t>YES!</a:t>
            </a:r>
            <a:endParaRPr kumimoji="1" lang="zh-CN" altLang="en-US" sz="6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79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7914" y="-357396"/>
            <a:ext cx="2894886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600" dirty="0">
                <a:solidFill>
                  <a:schemeClr val="bg1"/>
                </a:solidFill>
              </a:rPr>
              <a:t>2</a:t>
            </a:r>
            <a:endParaRPr lang="zh-CN" altLang="en-US" sz="49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88614" y="4157008"/>
            <a:ext cx="27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</a:rPr>
              <a:t>PART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155800" y="2133600"/>
            <a:ext cx="2737400" cy="350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797729" y="3974206"/>
            <a:ext cx="3948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PROPOSE</a:t>
            </a:r>
            <a:r>
              <a:rPr lang="zh-CN" altLang="en-US" sz="4800" dirty="0">
                <a:solidFill>
                  <a:schemeClr val="bg1"/>
                </a:solidFill>
              </a:rPr>
              <a:t> </a:t>
            </a:r>
            <a:r>
              <a:rPr lang="en-US" altLang="zh-CN" sz="4800" dirty="0">
                <a:solidFill>
                  <a:schemeClr val="bg1"/>
                </a:solidFill>
              </a:rPr>
              <a:t>APPROACHES</a:t>
            </a:r>
            <a:r>
              <a:rPr lang="zh-CN" altLang="en-US" sz="4800" dirty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3523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3" t="21442" r="3529" b="1929"/>
          <a:stretch/>
        </p:blipFill>
        <p:spPr>
          <a:xfrm>
            <a:off x="1631092" y="1120294"/>
            <a:ext cx="8426545" cy="525523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96830" y="146398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Topology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cxnSp>
        <p:nvCxnSpPr>
          <p:cNvPr id="83" name="直线箭头连接符 82"/>
          <p:cNvCxnSpPr/>
          <p:nvPr/>
        </p:nvCxnSpPr>
        <p:spPr>
          <a:xfrm>
            <a:off x="10161431" y="5331854"/>
            <a:ext cx="1071224" cy="536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/>
          <p:cNvCxnSpPr/>
          <p:nvPr/>
        </p:nvCxnSpPr>
        <p:spPr>
          <a:xfrm>
            <a:off x="10161431" y="5664558"/>
            <a:ext cx="1071224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9983404" y="4946891"/>
            <a:ext cx="155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Flow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90" name="文本框 89"/>
          <p:cNvSpPr txBox="1"/>
          <p:nvPr/>
        </p:nvSpPr>
        <p:spPr>
          <a:xfrm>
            <a:off x="9983404" y="5331854"/>
            <a:ext cx="14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Flow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15" name="任意形状 14"/>
          <p:cNvSpPr/>
          <p:nvPr/>
        </p:nvSpPr>
        <p:spPr>
          <a:xfrm>
            <a:off x="4396902" y="2772383"/>
            <a:ext cx="1206230" cy="778213"/>
          </a:xfrm>
          <a:custGeom>
            <a:avLst/>
            <a:gdLst>
              <a:gd name="connsiteX0" fmla="*/ 0 w 1196502"/>
              <a:gd name="connsiteY0" fmla="*/ 700031 h 700031"/>
              <a:gd name="connsiteX1" fmla="*/ 797668 w 1196502"/>
              <a:gd name="connsiteY1" fmla="*/ 135826 h 700031"/>
              <a:gd name="connsiteX2" fmla="*/ 1108953 w 1196502"/>
              <a:gd name="connsiteY2" fmla="*/ 9367 h 700031"/>
              <a:gd name="connsiteX3" fmla="*/ 1196502 w 1196502"/>
              <a:gd name="connsiteY3" fmla="*/ 9367 h 70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502" h="700031">
                <a:moveTo>
                  <a:pt x="0" y="700031"/>
                </a:moveTo>
                <a:cubicBezTo>
                  <a:pt x="306421" y="475483"/>
                  <a:pt x="612843" y="250936"/>
                  <a:pt x="797668" y="135826"/>
                </a:cubicBezTo>
                <a:cubicBezTo>
                  <a:pt x="982493" y="20716"/>
                  <a:pt x="1042481" y="30444"/>
                  <a:pt x="1108953" y="9367"/>
                </a:cubicBezTo>
                <a:cubicBezTo>
                  <a:pt x="1175425" y="-11710"/>
                  <a:pt x="1196502" y="9367"/>
                  <a:pt x="1196502" y="9367"/>
                </a:cubicBezTo>
              </a:path>
            </a:pathLst>
          </a:custGeom>
          <a:noFill/>
          <a:ln w="22225"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/>
        </p:nvSpPr>
        <p:spPr>
          <a:xfrm>
            <a:off x="5768502" y="2791838"/>
            <a:ext cx="2013626" cy="972766"/>
          </a:xfrm>
          <a:custGeom>
            <a:avLst/>
            <a:gdLst>
              <a:gd name="connsiteX0" fmla="*/ 0 w 2013626"/>
              <a:gd name="connsiteY0" fmla="*/ 0 h 972766"/>
              <a:gd name="connsiteX1" fmla="*/ 437745 w 2013626"/>
              <a:gd name="connsiteY1" fmla="*/ 155643 h 972766"/>
              <a:gd name="connsiteX2" fmla="*/ 856034 w 2013626"/>
              <a:gd name="connsiteY2" fmla="*/ 554477 h 972766"/>
              <a:gd name="connsiteX3" fmla="*/ 1128409 w 2013626"/>
              <a:gd name="connsiteY3" fmla="*/ 817124 h 972766"/>
              <a:gd name="connsiteX4" fmla="*/ 1857983 w 2013626"/>
              <a:gd name="connsiteY4" fmla="*/ 943583 h 972766"/>
              <a:gd name="connsiteX5" fmla="*/ 2013626 w 2013626"/>
              <a:gd name="connsiteY5" fmla="*/ 972766 h 97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626" h="972766">
                <a:moveTo>
                  <a:pt x="0" y="0"/>
                </a:moveTo>
                <a:cubicBezTo>
                  <a:pt x="147536" y="31615"/>
                  <a:pt x="295073" y="63230"/>
                  <a:pt x="437745" y="155643"/>
                </a:cubicBezTo>
                <a:cubicBezTo>
                  <a:pt x="580417" y="248056"/>
                  <a:pt x="856034" y="554477"/>
                  <a:pt x="856034" y="554477"/>
                </a:cubicBezTo>
                <a:cubicBezTo>
                  <a:pt x="971145" y="664724"/>
                  <a:pt x="961418" y="752273"/>
                  <a:pt x="1128409" y="817124"/>
                </a:cubicBezTo>
                <a:cubicBezTo>
                  <a:pt x="1295401" y="881975"/>
                  <a:pt x="1710447" y="917643"/>
                  <a:pt x="1857983" y="943583"/>
                </a:cubicBezTo>
                <a:cubicBezTo>
                  <a:pt x="2005519" y="969523"/>
                  <a:pt x="2013626" y="972766"/>
                  <a:pt x="2013626" y="972766"/>
                </a:cubicBezTo>
              </a:path>
            </a:pathLst>
          </a:custGeom>
          <a:noFill/>
          <a:ln w="22225">
            <a:solidFill>
              <a:schemeClr val="accent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任意形状 17"/>
          <p:cNvSpPr/>
          <p:nvPr/>
        </p:nvSpPr>
        <p:spPr>
          <a:xfrm>
            <a:off x="4348264" y="2587557"/>
            <a:ext cx="1235413" cy="836579"/>
          </a:xfrm>
          <a:custGeom>
            <a:avLst/>
            <a:gdLst>
              <a:gd name="connsiteX0" fmla="*/ 0 w 1235413"/>
              <a:gd name="connsiteY0" fmla="*/ 836579 h 836579"/>
              <a:gd name="connsiteX1" fmla="*/ 719847 w 1235413"/>
              <a:gd name="connsiteY1" fmla="*/ 155643 h 836579"/>
              <a:gd name="connsiteX2" fmla="*/ 1235413 w 1235413"/>
              <a:gd name="connsiteY2" fmla="*/ 0 h 83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5413" h="836579">
                <a:moveTo>
                  <a:pt x="0" y="836579"/>
                </a:moveTo>
                <a:cubicBezTo>
                  <a:pt x="256972" y="565826"/>
                  <a:pt x="513945" y="295073"/>
                  <a:pt x="719847" y="155643"/>
                </a:cubicBezTo>
                <a:cubicBezTo>
                  <a:pt x="925749" y="16213"/>
                  <a:pt x="1104090" y="19455"/>
                  <a:pt x="1235413" y="0"/>
                </a:cubicBezTo>
              </a:path>
            </a:pathLst>
          </a:custGeom>
          <a:noFill/>
          <a:ln w="22225">
            <a:solidFill>
              <a:srgbClr val="7030A0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/>
        </p:nvSpPr>
        <p:spPr>
          <a:xfrm>
            <a:off x="5768502" y="2607013"/>
            <a:ext cx="2062264" cy="1040859"/>
          </a:xfrm>
          <a:custGeom>
            <a:avLst/>
            <a:gdLst>
              <a:gd name="connsiteX0" fmla="*/ 0 w 2062264"/>
              <a:gd name="connsiteY0" fmla="*/ 0 h 1040859"/>
              <a:gd name="connsiteX1" fmla="*/ 437745 w 2062264"/>
              <a:gd name="connsiteY1" fmla="*/ 126459 h 1040859"/>
              <a:gd name="connsiteX2" fmla="*/ 1079770 w 2062264"/>
              <a:gd name="connsiteY2" fmla="*/ 710119 h 1040859"/>
              <a:gd name="connsiteX3" fmla="*/ 1274324 w 2062264"/>
              <a:gd name="connsiteY3" fmla="*/ 875489 h 1040859"/>
              <a:gd name="connsiteX4" fmla="*/ 2062264 w 2062264"/>
              <a:gd name="connsiteY4" fmla="*/ 1040859 h 104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2264" h="1040859">
                <a:moveTo>
                  <a:pt x="0" y="0"/>
                </a:moveTo>
                <a:cubicBezTo>
                  <a:pt x="128891" y="4053"/>
                  <a:pt x="257783" y="8106"/>
                  <a:pt x="437745" y="126459"/>
                </a:cubicBezTo>
                <a:cubicBezTo>
                  <a:pt x="617707" y="244812"/>
                  <a:pt x="940340" y="585281"/>
                  <a:pt x="1079770" y="710119"/>
                </a:cubicBezTo>
                <a:cubicBezTo>
                  <a:pt x="1219200" y="834957"/>
                  <a:pt x="1110575" y="820366"/>
                  <a:pt x="1274324" y="875489"/>
                </a:cubicBezTo>
                <a:cubicBezTo>
                  <a:pt x="1438073" y="930612"/>
                  <a:pt x="1827179" y="1034374"/>
                  <a:pt x="2062264" y="1040859"/>
                </a:cubicBezTo>
              </a:path>
            </a:pathLst>
          </a:custGeom>
          <a:noFill/>
          <a:ln w="22225">
            <a:solidFill>
              <a:srgbClr val="7030A0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任意形状 19"/>
          <p:cNvSpPr/>
          <p:nvPr/>
        </p:nvSpPr>
        <p:spPr>
          <a:xfrm>
            <a:off x="4455268" y="4202349"/>
            <a:ext cx="1099226" cy="758937"/>
          </a:xfrm>
          <a:custGeom>
            <a:avLst/>
            <a:gdLst>
              <a:gd name="connsiteX0" fmla="*/ 0 w 1099226"/>
              <a:gd name="connsiteY0" fmla="*/ 0 h 758937"/>
              <a:gd name="connsiteX1" fmla="*/ 496111 w 1099226"/>
              <a:gd name="connsiteY1" fmla="*/ 369651 h 758937"/>
              <a:gd name="connsiteX2" fmla="*/ 807396 w 1099226"/>
              <a:gd name="connsiteY2" fmla="*/ 700391 h 758937"/>
              <a:gd name="connsiteX3" fmla="*/ 1099226 w 1099226"/>
              <a:gd name="connsiteY3" fmla="*/ 758757 h 75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226" h="758937">
                <a:moveTo>
                  <a:pt x="0" y="0"/>
                </a:moveTo>
                <a:cubicBezTo>
                  <a:pt x="180772" y="126459"/>
                  <a:pt x="361545" y="252919"/>
                  <a:pt x="496111" y="369651"/>
                </a:cubicBezTo>
                <a:cubicBezTo>
                  <a:pt x="630677" y="486383"/>
                  <a:pt x="706877" y="635540"/>
                  <a:pt x="807396" y="700391"/>
                </a:cubicBezTo>
                <a:cubicBezTo>
                  <a:pt x="907915" y="765242"/>
                  <a:pt x="1099226" y="758757"/>
                  <a:pt x="1099226" y="758757"/>
                </a:cubicBezTo>
              </a:path>
            </a:pathLst>
          </a:custGeom>
          <a:noFill/>
          <a:ln w="22225"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/>
        </p:nvSpPr>
        <p:spPr>
          <a:xfrm>
            <a:off x="5719864" y="4046706"/>
            <a:ext cx="2042808" cy="914400"/>
          </a:xfrm>
          <a:custGeom>
            <a:avLst/>
            <a:gdLst>
              <a:gd name="connsiteX0" fmla="*/ 0 w 2042808"/>
              <a:gd name="connsiteY0" fmla="*/ 914400 h 914400"/>
              <a:gd name="connsiteX1" fmla="*/ 535021 w 2042808"/>
              <a:gd name="connsiteY1" fmla="*/ 622571 h 914400"/>
              <a:gd name="connsiteX2" fmla="*/ 943583 w 2042808"/>
              <a:gd name="connsiteY2" fmla="*/ 350196 h 914400"/>
              <a:gd name="connsiteX3" fmla="*/ 1138136 w 2042808"/>
              <a:gd name="connsiteY3" fmla="*/ 223737 h 914400"/>
              <a:gd name="connsiteX4" fmla="*/ 1410510 w 2042808"/>
              <a:gd name="connsiteY4" fmla="*/ 155643 h 914400"/>
              <a:gd name="connsiteX5" fmla="*/ 2042808 w 2042808"/>
              <a:gd name="connsiteY5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2808" h="914400">
                <a:moveTo>
                  <a:pt x="0" y="914400"/>
                </a:moveTo>
                <a:cubicBezTo>
                  <a:pt x="188878" y="815502"/>
                  <a:pt x="377757" y="716605"/>
                  <a:pt x="535021" y="622571"/>
                </a:cubicBezTo>
                <a:cubicBezTo>
                  <a:pt x="692285" y="528537"/>
                  <a:pt x="843064" y="416668"/>
                  <a:pt x="943583" y="350196"/>
                </a:cubicBezTo>
                <a:cubicBezTo>
                  <a:pt x="1044102" y="283724"/>
                  <a:pt x="1060315" y="256162"/>
                  <a:pt x="1138136" y="223737"/>
                </a:cubicBezTo>
                <a:cubicBezTo>
                  <a:pt x="1215957" y="191312"/>
                  <a:pt x="1410510" y="155643"/>
                  <a:pt x="1410510" y="155643"/>
                </a:cubicBezTo>
                <a:cubicBezTo>
                  <a:pt x="1561289" y="118354"/>
                  <a:pt x="1914727" y="40532"/>
                  <a:pt x="2042808" y="0"/>
                </a:cubicBezTo>
              </a:path>
            </a:pathLst>
          </a:custGeom>
          <a:noFill/>
          <a:ln w="22225"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4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0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Application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2087450" y="5499274"/>
            <a:ext cx="880057" cy="3863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HostA</a:t>
            </a:r>
            <a:endParaRPr lang="zh-CN" altLang="en-US" dirty="0"/>
          </a:p>
        </p:txBody>
      </p:sp>
      <p:sp>
        <p:nvSpPr>
          <p:cNvPr id="34" name="圆角矩形 33"/>
          <p:cNvSpPr/>
          <p:nvPr/>
        </p:nvSpPr>
        <p:spPr>
          <a:xfrm>
            <a:off x="3474076" y="5402684"/>
            <a:ext cx="1316864" cy="579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OF-Switch1</a:t>
            </a:r>
            <a:endParaRPr lang="zh-CN" altLang="en-US" dirty="0"/>
          </a:p>
        </p:txBody>
      </p:sp>
      <p:sp>
        <p:nvSpPr>
          <p:cNvPr id="35" name="圆角矩形 34"/>
          <p:cNvSpPr/>
          <p:nvPr/>
        </p:nvSpPr>
        <p:spPr>
          <a:xfrm>
            <a:off x="5369954" y="4795224"/>
            <a:ext cx="1316864" cy="579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OF-Switch2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5369954" y="6165759"/>
            <a:ext cx="1316864" cy="579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/>
              <a:t>OF-Switch3</a:t>
            </a:r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7345250" y="5402684"/>
            <a:ext cx="1316864" cy="579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/>
              <a:t>OF-Switch4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9258836" y="5499274"/>
            <a:ext cx="880057" cy="3863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HostB</a:t>
            </a:r>
            <a:endParaRPr lang="zh-CN" altLang="en-US" dirty="0"/>
          </a:p>
        </p:txBody>
      </p:sp>
      <p:cxnSp>
        <p:nvCxnSpPr>
          <p:cNvPr id="39" name="直接连接符 12"/>
          <p:cNvCxnSpPr>
            <a:stCxn id="36" idx="1"/>
            <a:endCxn id="35" idx="3"/>
          </p:cNvCxnSpPr>
          <p:nvPr/>
        </p:nvCxnSpPr>
        <p:spPr>
          <a:xfrm flipH="1">
            <a:off x="2967507" y="5692459"/>
            <a:ext cx="5065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15"/>
          <p:cNvCxnSpPr>
            <a:stCxn id="36" idx="3"/>
            <a:endCxn id="39" idx="1"/>
          </p:cNvCxnSpPr>
          <p:nvPr/>
        </p:nvCxnSpPr>
        <p:spPr>
          <a:xfrm flipV="1">
            <a:off x="4790940" y="5084999"/>
            <a:ext cx="579014" cy="607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17"/>
          <p:cNvCxnSpPr>
            <a:stCxn id="36" idx="3"/>
            <a:endCxn id="40" idx="1"/>
          </p:cNvCxnSpPr>
          <p:nvPr/>
        </p:nvCxnSpPr>
        <p:spPr>
          <a:xfrm>
            <a:off x="4790940" y="5692459"/>
            <a:ext cx="579014" cy="76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19"/>
          <p:cNvCxnSpPr>
            <a:stCxn id="39" idx="3"/>
            <a:endCxn id="41" idx="1"/>
          </p:cNvCxnSpPr>
          <p:nvPr/>
        </p:nvCxnSpPr>
        <p:spPr>
          <a:xfrm>
            <a:off x="6686818" y="5084999"/>
            <a:ext cx="658432" cy="607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21"/>
          <p:cNvCxnSpPr>
            <a:stCxn id="40" idx="3"/>
            <a:endCxn id="41" idx="1"/>
          </p:cNvCxnSpPr>
          <p:nvPr/>
        </p:nvCxnSpPr>
        <p:spPr>
          <a:xfrm flipV="1">
            <a:off x="6686818" y="5692459"/>
            <a:ext cx="658432" cy="76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23"/>
          <p:cNvCxnSpPr>
            <a:stCxn id="41" idx="3"/>
            <a:endCxn id="42" idx="1"/>
          </p:cNvCxnSpPr>
          <p:nvPr/>
        </p:nvCxnSpPr>
        <p:spPr>
          <a:xfrm>
            <a:off x="8662114" y="5692459"/>
            <a:ext cx="5967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4555634" y="2464279"/>
            <a:ext cx="2945504" cy="17018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800" dirty="0" smtClean="0">
              <a:solidFill>
                <a:schemeClr val="tx1"/>
              </a:solidFill>
            </a:endParaRPr>
          </a:p>
          <a:p>
            <a:r>
              <a:rPr lang="en-US" altLang="zh-CN" sz="2800" dirty="0" smtClean="0">
                <a:solidFill>
                  <a:schemeClr val="tx1"/>
                </a:solidFill>
              </a:rPr>
              <a:t>ODL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grpSp>
        <p:nvGrpSpPr>
          <p:cNvPr id="46" name="组合 39"/>
          <p:cNvGrpSpPr/>
          <p:nvPr/>
        </p:nvGrpSpPr>
        <p:grpSpPr>
          <a:xfrm>
            <a:off x="4564354" y="960529"/>
            <a:ext cx="2945504" cy="1236596"/>
            <a:chOff x="4401088" y="1166721"/>
            <a:chExt cx="2945504" cy="1236596"/>
          </a:xfrm>
        </p:grpSpPr>
        <p:sp>
          <p:nvSpPr>
            <p:cNvPr id="47" name="圆角矩形 46"/>
            <p:cNvSpPr/>
            <p:nvPr/>
          </p:nvSpPr>
          <p:spPr>
            <a:xfrm>
              <a:off x="4401088" y="1166721"/>
              <a:ext cx="2945504" cy="123659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 smtClean="0"/>
                <a:t>External App</a:t>
              </a:r>
              <a:endParaRPr lang="zh-CN" altLang="en-US" dirty="0"/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4487754" y="1721717"/>
              <a:ext cx="1316864" cy="57955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Blacklist</a:t>
              </a:r>
              <a:endParaRPr lang="zh-CN" altLang="en-US" dirty="0"/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5917173" y="1721717"/>
              <a:ext cx="1316864" cy="57955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dk1"/>
                  </a:solidFill>
                </a:rPr>
                <a:t>Load Balance</a:t>
              </a:r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sp>
        <p:nvSpPr>
          <p:cNvPr id="50" name="圆角矩形 49"/>
          <p:cNvSpPr/>
          <p:nvPr/>
        </p:nvSpPr>
        <p:spPr>
          <a:xfrm>
            <a:off x="4555634" y="2529524"/>
            <a:ext cx="2945504" cy="2750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Rest API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1" name="直接连接符 30"/>
          <p:cNvCxnSpPr>
            <a:stCxn id="36" idx="0"/>
          </p:cNvCxnSpPr>
          <p:nvPr/>
        </p:nvCxnSpPr>
        <p:spPr>
          <a:xfrm flipV="1">
            <a:off x="4132508" y="4166088"/>
            <a:ext cx="851615" cy="1236596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31"/>
          <p:cNvCxnSpPr>
            <a:stCxn id="39" idx="0"/>
            <a:endCxn id="56" idx="2"/>
          </p:cNvCxnSpPr>
          <p:nvPr/>
        </p:nvCxnSpPr>
        <p:spPr>
          <a:xfrm flipV="1">
            <a:off x="6028386" y="4166089"/>
            <a:ext cx="0" cy="629135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34"/>
          <p:cNvCxnSpPr>
            <a:stCxn id="41" idx="0"/>
          </p:cNvCxnSpPr>
          <p:nvPr/>
        </p:nvCxnSpPr>
        <p:spPr>
          <a:xfrm flipH="1" flipV="1">
            <a:off x="7016034" y="4166088"/>
            <a:ext cx="987648" cy="1236596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37"/>
          <p:cNvCxnSpPr/>
          <p:nvPr/>
        </p:nvCxnSpPr>
        <p:spPr>
          <a:xfrm flipH="1" flipV="1">
            <a:off x="5752348" y="4166088"/>
            <a:ext cx="8800" cy="1999671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圆角矩形 54"/>
          <p:cNvSpPr/>
          <p:nvPr/>
        </p:nvSpPr>
        <p:spPr>
          <a:xfrm>
            <a:off x="4564354" y="3866708"/>
            <a:ext cx="2945504" cy="2750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Openflow</a:t>
            </a:r>
            <a:r>
              <a:rPr lang="en-US" altLang="zh-CN" dirty="0" smtClean="0">
                <a:solidFill>
                  <a:schemeClr val="tx1"/>
                </a:solidFill>
              </a:rPr>
              <a:t> Plugin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5752348" y="3091563"/>
            <a:ext cx="1568136" cy="44539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Monitor</a:t>
            </a:r>
          </a:p>
          <a:p>
            <a:pPr algn="ctr"/>
            <a:endParaRPr lang="zh-CN" altLang="en-US" dirty="0"/>
          </a:p>
        </p:txBody>
      </p:sp>
      <p:cxnSp>
        <p:nvCxnSpPr>
          <p:cNvPr id="57" name="直接连接符 45"/>
          <p:cNvCxnSpPr/>
          <p:nvPr/>
        </p:nvCxnSpPr>
        <p:spPr>
          <a:xfrm flipV="1">
            <a:off x="6536416" y="2804585"/>
            <a:ext cx="0" cy="2869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47"/>
          <p:cNvCxnSpPr/>
          <p:nvPr/>
        </p:nvCxnSpPr>
        <p:spPr>
          <a:xfrm>
            <a:off x="6536416" y="3536953"/>
            <a:ext cx="0" cy="3297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49"/>
          <p:cNvCxnSpPr>
            <a:stCxn id="57" idx="2"/>
            <a:endCxn id="56" idx="0"/>
          </p:cNvCxnSpPr>
          <p:nvPr/>
        </p:nvCxnSpPr>
        <p:spPr>
          <a:xfrm flipH="1">
            <a:off x="6028386" y="2197125"/>
            <a:ext cx="8720" cy="267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70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mtClean="0">
                <a:solidFill>
                  <a:schemeClr val="bg1"/>
                </a:solidFill>
              </a:rPr>
              <a:t>HOW</a:t>
            </a:r>
            <a:r>
              <a:rPr lang="zh-CN" altLang="en-US" sz="3200" smtClean="0">
                <a:solidFill>
                  <a:schemeClr val="bg1"/>
                </a:solidFill>
              </a:rPr>
              <a:t> </a:t>
            </a:r>
            <a:r>
              <a:rPr lang="en-US" altLang="zh-CN" sz="3200" smtClean="0">
                <a:solidFill>
                  <a:schemeClr val="bg1"/>
                </a:solidFill>
              </a:rPr>
              <a:t>FLOW</a:t>
            </a:r>
            <a:r>
              <a:rPr lang="zh-CN" altLang="en-US" sz="3200" smtClean="0">
                <a:solidFill>
                  <a:schemeClr val="bg1"/>
                </a:solidFill>
              </a:rPr>
              <a:t> </a:t>
            </a:r>
            <a:r>
              <a:rPr lang="en-US" altLang="zh-CN" sz="3200" smtClean="0">
                <a:solidFill>
                  <a:schemeClr val="bg1"/>
                </a:solidFill>
              </a:rPr>
              <a:t>TABLE</a:t>
            </a:r>
            <a:r>
              <a:rPr lang="zh-CN" altLang="en-US" sz="3200" smtClean="0">
                <a:solidFill>
                  <a:schemeClr val="bg1"/>
                </a:solidFill>
              </a:rPr>
              <a:t> </a:t>
            </a:r>
            <a:r>
              <a:rPr lang="en-US" altLang="zh-CN" sz="3200" smtClean="0">
                <a:solidFill>
                  <a:schemeClr val="bg1"/>
                </a:solidFill>
              </a:rPr>
              <a:t>WORKS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586128"/>
              </p:ext>
            </p:extLst>
          </p:nvPr>
        </p:nvGraphicFramePr>
        <p:xfrm>
          <a:off x="251601" y="1003872"/>
          <a:ext cx="438115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579"/>
                <a:gridCol w="21905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mtClean="0"/>
                        <a:t>Match</a:t>
                      </a:r>
                      <a:r>
                        <a:rPr lang="zh-CN" altLang="en-US" baseline="0" smtClean="0"/>
                        <a:t>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Action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mtClean="0"/>
                        <a:t>Ip_address1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Drop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mtClean="0"/>
                        <a:t>Ip_address2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Drop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mtClean="0"/>
                        <a:t>…………..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………..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mtClean="0"/>
                        <a:t>Ip_address3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TABLE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任意形状 16"/>
          <p:cNvSpPr/>
          <p:nvPr/>
        </p:nvSpPr>
        <p:spPr>
          <a:xfrm>
            <a:off x="2259707" y="2669059"/>
            <a:ext cx="3716881" cy="1832756"/>
          </a:xfrm>
          <a:custGeom>
            <a:avLst/>
            <a:gdLst>
              <a:gd name="connsiteX0" fmla="*/ 2398790 w 3716881"/>
              <a:gd name="connsiteY0" fmla="*/ 0 h 1832756"/>
              <a:gd name="connsiteX1" fmla="*/ 3683893 w 3716881"/>
              <a:gd name="connsiteY1" fmla="*/ 432487 h 1832756"/>
              <a:gd name="connsiteX2" fmla="*/ 1200185 w 3716881"/>
              <a:gd name="connsiteY2" fmla="*/ 1087395 h 1832756"/>
              <a:gd name="connsiteX3" fmla="*/ 1579 w 3716881"/>
              <a:gd name="connsiteY3" fmla="*/ 1754660 h 1832756"/>
              <a:gd name="connsiteX4" fmla="*/ 1422607 w 3716881"/>
              <a:gd name="connsiteY4" fmla="*/ 1828800 h 183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6881" h="1832756">
                <a:moveTo>
                  <a:pt x="2398790" y="0"/>
                </a:moveTo>
                <a:cubicBezTo>
                  <a:pt x="3141225" y="125627"/>
                  <a:pt x="3883660" y="251255"/>
                  <a:pt x="3683893" y="432487"/>
                </a:cubicBezTo>
                <a:cubicBezTo>
                  <a:pt x="3484126" y="613719"/>
                  <a:pt x="1813904" y="867033"/>
                  <a:pt x="1200185" y="1087395"/>
                </a:cubicBezTo>
                <a:cubicBezTo>
                  <a:pt x="586466" y="1307757"/>
                  <a:pt x="-35491" y="1631093"/>
                  <a:pt x="1579" y="1754660"/>
                </a:cubicBezTo>
                <a:cubicBezTo>
                  <a:pt x="38649" y="1878227"/>
                  <a:pt x="1163115" y="1814384"/>
                  <a:pt x="1422607" y="1828800"/>
                </a:cubicBezTo>
              </a:path>
            </a:pathLst>
          </a:custGeom>
          <a:noFill/>
          <a:ln w="34925">
            <a:solidFill>
              <a:srgbClr val="4F253A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03526"/>
              </p:ext>
            </p:extLst>
          </p:nvPr>
        </p:nvGraphicFramePr>
        <p:xfrm>
          <a:off x="3687806" y="4214647"/>
          <a:ext cx="8286944" cy="2499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570"/>
                <a:gridCol w="1419781"/>
                <a:gridCol w="1344395"/>
                <a:gridCol w="1432346"/>
                <a:gridCol w="1545426"/>
                <a:gridCol w="1545426"/>
              </a:tblGrid>
              <a:tr h="533547">
                <a:tc>
                  <a:txBody>
                    <a:bodyPr/>
                    <a:lstStyle/>
                    <a:p>
                      <a:r>
                        <a:rPr lang="en-US" altLang="zh-CN" smtClean="0"/>
                        <a:t>In_port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Ip_src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Ip_dst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tcp_src_port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tcp_dst_port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Action</a:t>
                      </a:r>
                      <a:endParaRPr lang="zh-CN" altLang="en-US" dirty="0"/>
                    </a:p>
                  </a:txBody>
                  <a:tcPr/>
                </a:tc>
              </a:tr>
              <a:tr h="53354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port1</a:t>
                      </a:r>
                      <a:endParaRPr lang="zh-CN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Ip_address1</a:t>
                      </a:r>
                      <a:endParaRPr lang="zh-CN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Ip_address1</a:t>
                      </a:r>
                      <a:endParaRPr lang="zh-CN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src_port1</a:t>
                      </a:r>
                      <a:endParaRPr lang="zh-CN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dst_port1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out_port1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3354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port2</a:t>
                      </a:r>
                      <a:endParaRPr lang="zh-CN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Ip_address2</a:t>
                      </a:r>
                      <a:endParaRPr lang="zh-CN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Ip_address2</a:t>
                      </a:r>
                      <a:endParaRPr lang="zh-CN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src_port2</a:t>
                      </a:r>
                      <a:endParaRPr lang="zh-CN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dst_port2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out_port2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0488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…………..</a:t>
                      </a:r>
                      <a:endParaRPr lang="zh-CN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………….</a:t>
                      </a:r>
                      <a:endParaRPr lang="zh-CN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…………….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…………….</a:t>
                      </a:r>
                      <a:endParaRPr lang="zh-CN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…………</a:t>
                      </a:r>
                      <a:endParaRPr lang="zh-CN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……………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33547">
                <a:tc>
                  <a:txBody>
                    <a:bodyPr/>
                    <a:lstStyle/>
                    <a:p>
                      <a:r>
                        <a:rPr lang="en-US" altLang="zh-CN" smtClean="0"/>
                        <a:t>portX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Ip_addressX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Ip_addressX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src_portX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dst_portX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out_portX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5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207" y="-740456"/>
            <a:ext cx="2894886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600" dirty="0">
                <a:solidFill>
                  <a:schemeClr val="bg1"/>
                </a:solidFill>
              </a:rPr>
              <a:t>3</a:t>
            </a:r>
            <a:endParaRPr lang="zh-CN" altLang="en-US" sz="49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88614" y="4157008"/>
            <a:ext cx="27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</a:rPr>
              <a:t>PART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155800" y="2133600"/>
            <a:ext cx="2737400" cy="350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629103" y="4341674"/>
            <a:ext cx="5356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mtClean="0">
                <a:solidFill>
                  <a:schemeClr val="bg1"/>
                </a:solidFill>
              </a:rPr>
              <a:t>TEST&amp;EVALUATION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56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127</Words>
  <Application>Microsoft Macintosh PowerPoint</Application>
  <PresentationFormat>宽屏</PresentationFormat>
  <Paragraphs>87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Microsoft Office 用户</cp:lastModifiedBy>
  <cp:revision>61</cp:revision>
  <dcterms:created xsi:type="dcterms:W3CDTF">2015-10-26T22:08:26Z</dcterms:created>
  <dcterms:modified xsi:type="dcterms:W3CDTF">2016-01-23T00:14:54Z</dcterms:modified>
</cp:coreProperties>
</file>